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60" r:id="rId2"/>
    <p:sldId id="273" r:id="rId3"/>
    <p:sldId id="272" r:id="rId4"/>
    <p:sldId id="262" r:id="rId5"/>
    <p:sldId id="261" r:id="rId6"/>
    <p:sldId id="274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6" r:id="rId15"/>
    <p:sldId id="275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chemeClr val="hlink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74" d="100"/>
          <a:sy n="74" d="100"/>
        </p:scale>
        <p:origin x="-1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61861DD-DF82-432F-8234-530753F5455C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B5EB047-5019-4545-91CF-3532294E33E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944-0B72-4E34-9B5C-4F15CCEB31FC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00944-0B72-4E34-9B5C-4F15CCEB31FC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FCF77-677D-4199-8546-5D479B9C6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avidmixner.typepad.com/.shared/image.html?/photos/uncategorized/2007/09/29/kleinscamp135a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609600"/>
            <a:ext cx="8382000" cy="106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</a:rPr>
              <a:t>Chapter 3: Ecology</a:t>
            </a: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pic>
        <p:nvPicPr>
          <p:cNvPr id="5" name="Picture 5" descr="http://www.wildernessclassroom.com/www/schoolhouse/rainforest_library/animal_images/touc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178441"/>
            <a:ext cx="3657600" cy="467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8686800" cy="1905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3600" b="1" dirty="0" smtClean="0">
                <a:solidFill>
                  <a:schemeClr val="bg1"/>
                </a:solidFill>
                <a:latin typeface="Comic Sans MS" pitchFamily="66" charset="0"/>
              </a:rPr>
              <a:t>Several interacting populations that inhabit a common environment and are interdependent.</a:t>
            </a:r>
            <a:endParaRPr lang="en-US" sz="36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endParaRPr lang="en-US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Community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South african wildlife study abro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733800"/>
            <a:ext cx="3952875" cy="2790825"/>
          </a:xfrm>
          <a:prstGeom prst="rect">
            <a:avLst/>
          </a:prstGeom>
          <a:noFill/>
        </p:spPr>
      </p:pic>
      <p:pic>
        <p:nvPicPr>
          <p:cNvPr id="6148" name="Picture 4" descr="lion vs hye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733800"/>
            <a:ext cx="4114799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676400"/>
            <a:ext cx="8686800" cy="1447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 fontScale="92500"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-"/>
            </a:pPr>
            <a:r>
              <a:rPr lang="en-US" sz="3500" b="1" dirty="0" smtClean="0">
                <a:solidFill>
                  <a:schemeClr val="bg1"/>
                </a:solidFill>
                <a:latin typeface="Comic Sans MS" pitchFamily="66" charset="0"/>
              </a:rPr>
              <a:t>All the organisms that live in a place, together with their physical environment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-"/>
            </a:pPr>
            <a:endParaRPr lang="en-US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Ecosystem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Coral reef near Fij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505200"/>
            <a:ext cx="4318000" cy="2590800"/>
          </a:xfrm>
          <a:prstGeom prst="rect">
            <a:avLst/>
          </a:prstGeom>
          <a:noFill/>
        </p:spPr>
      </p:pic>
      <p:pic>
        <p:nvPicPr>
          <p:cNvPr id="5124" name="Picture 4" descr="rainforest pictures of animals and plantsThe Animals of the Rain Forest  Introduction 999NKmv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429000"/>
            <a:ext cx="3962400" cy="29949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524000"/>
            <a:ext cx="8686800" cy="1447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Comic Sans MS" pitchFamily="66" charset="0"/>
              </a:rPr>
              <a:t>A group of ecosystems that share similar climates and typical organisms</a:t>
            </a:r>
            <a:endParaRPr lang="en-US" sz="3600" b="1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Biomes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971800"/>
            <a:ext cx="590843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8686800" cy="20574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3400" b="1" dirty="0" smtClean="0">
                <a:solidFill>
                  <a:srgbClr val="FFFFFF"/>
                </a:solidFill>
                <a:latin typeface="Comic Sans MS" pitchFamily="66" charset="0"/>
              </a:rPr>
              <a:t>Our entire planet, with all its organisms and physical environments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sz="3400" b="1" dirty="0" smtClean="0">
                <a:solidFill>
                  <a:schemeClr val="bg1"/>
                </a:solidFill>
                <a:latin typeface="Comic Sans MS" pitchFamily="66" charset="0"/>
              </a:rPr>
              <a:t>The highest level of organization</a:t>
            </a:r>
          </a:p>
          <a:p>
            <a:pPr>
              <a:spcBef>
                <a:spcPct val="50000"/>
              </a:spcBef>
              <a:buFontTx/>
              <a:buChar char="-"/>
            </a:pPr>
            <a:endParaRPr lang="en-US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Biosphere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4" descr="earth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733800"/>
            <a:ext cx="4495800" cy="2933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8686800" cy="20574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 fontScale="92500"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3400" b="1" dirty="0" smtClean="0">
                <a:solidFill>
                  <a:srgbClr val="FFFFFF"/>
                </a:solidFill>
                <a:latin typeface="Comic Sans MS" pitchFamily="66" charset="0"/>
              </a:rPr>
              <a:t>Humans live within the biosphere and depend on natural resources for essentials like water and other goods and services that can be bought and sold.</a:t>
            </a:r>
          </a:p>
          <a:p>
            <a:pPr>
              <a:spcBef>
                <a:spcPct val="50000"/>
              </a:spcBef>
            </a:pPr>
            <a:endParaRPr lang="en-US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Humans in the Biosphere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4" descr="earth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733800"/>
            <a:ext cx="4495800" cy="2933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8686800" cy="32004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3400" b="1" dirty="0" smtClean="0">
                <a:solidFill>
                  <a:srgbClr val="FFFFFF"/>
                </a:solidFill>
                <a:latin typeface="Comic Sans MS" pitchFamily="66" charset="0"/>
              </a:rPr>
              <a:t>Ecologists use 3 methods in their work</a:t>
            </a:r>
          </a:p>
          <a:p>
            <a:pPr marL="971550" lvl="1" indent="-514350">
              <a:spcBef>
                <a:spcPct val="50000"/>
              </a:spcBef>
              <a:buFont typeface="+mj-lt"/>
              <a:buAutoNum type="arabicPeriod"/>
            </a:pPr>
            <a:r>
              <a:rPr lang="en-US" sz="3400" b="1" dirty="0" smtClean="0">
                <a:solidFill>
                  <a:schemeClr val="bg1"/>
                </a:solidFill>
                <a:latin typeface="Comic Sans MS" pitchFamily="66" charset="0"/>
              </a:rPr>
              <a:t>Observation</a:t>
            </a:r>
          </a:p>
          <a:p>
            <a:pPr marL="971550" lvl="1" indent="-514350">
              <a:spcBef>
                <a:spcPct val="50000"/>
              </a:spcBef>
              <a:buFont typeface="+mj-lt"/>
              <a:buAutoNum type="arabicPeriod"/>
            </a:pPr>
            <a:r>
              <a:rPr lang="en-US" sz="3400" b="1" dirty="0" smtClean="0">
                <a:solidFill>
                  <a:schemeClr val="bg1"/>
                </a:solidFill>
                <a:latin typeface="Comic Sans MS" pitchFamily="66" charset="0"/>
              </a:rPr>
              <a:t>Experimentation</a:t>
            </a:r>
          </a:p>
          <a:p>
            <a:pPr marL="971550" lvl="1" indent="-514350">
              <a:spcBef>
                <a:spcPct val="50000"/>
              </a:spcBef>
              <a:buFont typeface="+mj-lt"/>
              <a:buAutoNum type="arabicPeriod"/>
            </a:pPr>
            <a:r>
              <a:rPr lang="en-US" sz="3400" b="1" dirty="0" smtClean="0">
                <a:solidFill>
                  <a:schemeClr val="bg1"/>
                </a:solidFill>
                <a:latin typeface="Comic Sans MS" pitchFamily="66" charset="0"/>
              </a:rPr>
              <a:t>Modeling</a:t>
            </a:r>
          </a:p>
          <a:p>
            <a:pPr>
              <a:spcBef>
                <a:spcPct val="50000"/>
              </a:spcBef>
              <a:buFontTx/>
              <a:buChar char="-"/>
            </a:pPr>
            <a:endParaRPr lang="en-US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Ecological</a:t>
            </a:r>
            <a:r>
              <a:rPr kumimoji="0" lang="en-US" sz="48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 Methods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676400"/>
            <a:ext cx="8382000" cy="487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182880" indent="-182880">
              <a:spcAft>
                <a:spcPts val="600"/>
              </a:spcAft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What do you already know about the environment?</a:t>
            </a:r>
            <a:endParaRPr lang="en-US" sz="3600" b="1" dirty="0" smtClean="0">
              <a:solidFill>
                <a:schemeClr val="bg1"/>
              </a:solidFill>
              <a:ea typeface="ＭＳ Ｐゴシック" pitchFamily="5" charset="-128"/>
            </a:endParaRPr>
          </a:p>
          <a:p>
            <a:r>
              <a:rPr lang="en-US" sz="3600" b="1" smtClean="0">
                <a:solidFill>
                  <a:schemeClr val="bg1"/>
                </a:solidFill>
                <a:ea typeface="ＭＳ Ｐゴシック" pitchFamily="5" charset="-128"/>
              </a:rPr>
              <a:t>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3600" b="1" dirty="0" smtClean="0">
              <a:solidFill>
                <a:schemeClr val="bg1"/>
              </a:solidFill>
              <a:ea typeface="ＭＳ Ｐゴシック" pitchFamily="5" charset="-128"/>
            </a:endParaRP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Bell Ringer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676400"/>
            <a:ext cx="8382000" cy="36576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182880" indent="-182880">
              <a:spcAft>
                <a:spcPts val="600"/>
              </a:spcAft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Describe </a:t>
            </a: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the study of ecology.</a:t>
            </a:r>
          </a:p>
          <a:p>
            <a:pPr marL="182880" indent="-18288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Explain </a:t>
            </a: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how biotic and </a:t>
            </a:r>
            <a:r>
              <a:rPr lang="en-US" sz="3200" dirty="0" err="1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abiotic</a:t>
            </a: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 factors influence an ecosystem.</a:t>
            </a:r>
            <a:endParaRPr lang="en-US" sz="32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pPr>
              <a:buFont typeface="Arial" pitchFamily="34" charset="0"/>
              <a:buChar char="•"/>
            </a:pPr>
            <a:endParaRPr lang="en-US" sz="3600" b="1" dirty="0" smtClean="0">
              <a:solidFill>
                <a:schemeClr val="bg1"/>
              </a:solidFill>
              <a:ea typeface="ＭＳ Ｐゴシック" pitchFamily="5" charset="-128"/>
            </a:endParaRP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Daily Objectives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33400" y="2209800"/>
            <a:ext cx="8229600" cy="3733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34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T</a:t>
            </a: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n-cs"/>
              </a:rPr>
              <a:t>he scientific study of interactions between organisms and their environments, focusing on energy transfer.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n-cs"/>
              </a:rPr>
              <a:t>Ecology is a science of relationships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Ecology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tx1">
              <a:alpha val="75000"/>
            </a:schemeClr>
          </a:solidFill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</a:rPr>
              <a:t>Environment</a:t>
            </a:r>
            <a:endParaRPr lang="en-US" sz="4800" dirty="0">
              <a:solidFill>
                <a:srgbClr val="00B05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600200"/>
            <a:ext cx="5486400" cy="4724400"/>
          </a:xfrm>
          <a:solidFill>
            <a:schemeClr val="tx1">
              <a:alpha val="82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  <a:buNone/>
            </a:pPr>
            <a:r>
              <a:rPr lang="en-US" sz="35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The environment is made up of two factors:</a:t>
            </a:r>
          </a:p>
          <a:p>
            <a:r>
              <a:rPr lang="en-US" sz="35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Biotic Factors- all living organisms inhabiting the Earth</a:t>
            </a:r>
          </a:p>
          <a:p>
            <a:pPr lvl="1"/>
            <a:r>
              <a:rPr lang="en-US" sz="35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Ex. Plants and Animals</a:t>
            </a:r>
          </a:p>
          <a:p>
            <a:r>
              <a:rPr lang="en-US" sz="3500" b="1" dirty="0" err="1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Abiotic</a:t>
            </a:r>
            <a:r>
              <a:rPr lang="en-US" sz="35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 Factors- nonliving parts of the environment</a:t>
            </a:r>
          </a:p>
          <a:p>
            <a:pPr lvl="1"/>
            <a:r>
              <a:rPr lang="en-US" sz="35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Ex. Temperature, soil, light, moisture, air </a:t>
            </a:r>
            <a:r>
              <a:rPr lang="en-US" sz="35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currents, and water</a:t>
            </a:r>
            <a:endParaRPr lang="en-US" sz="35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dirty="0"/>
          </a:p>
        </p:txBody>
      </p:sp>
      <p:pic>
        <p:nvPicPr>
          <p:cNvPr id="7" name="Picture 7" descr="http://www.saburchill.com/images04/020907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600200"/>
            <a:ext cx="3023936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tx1">
              <a:alpha val="75000"/>
            </a:schemeClr>
          </a:solidFill>
        </p:spPr>
        <p:txBody>
          <a:bodyPr>
            <a:noAutofit/>
          </a:bodyPr>
          <a:lstStyle/>
          <a:p>
            <a:r>
              <a:rPr lang="en-US" sz="4800" b="1" dirty="0" err="1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</a:rPr>
              <a:t>Abiotic</a:t>
            </a: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</a:rPr>
              <a:t> and Biotic Factors</a:t>
            </a:r>
            <a:endParaRPr lang="en-US" sz="4800" dirty="0">
              <a:solidFill>
                <a:srgbClr val="00B050"/>
              </a:solidFill>
            </a:endParaRPr>
          </a:p>
        </p:txBody>
      </p:sp>
      <p:pic>
        <p:nvPicPr>
          <p:cNvPr id="25602" name="Picture 2" descr="https://www.pearsonsuccessnet.com/snpapp/iText/products/0-13-366951-3-tr/media/mlbio10a085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524000"/>
            <a:ext cx="7162800" cy="51863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219200" y="1600200"/>
            <a:ext cx="6663070" cy="914400"/>
          </a:xfrm>
          <a:prstGeom prst="ellipse">
            <a:avLst/>
          </a:prstGeom>
          <a:solidFill>
            <a:schemeClr val="tx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Biosphere</a:t>
            </a:r>
            <a:endParaRPr lang="en-US" sz="4400" dirty="0"/>
          </a:p>
        </p:txBody>
      </p:sp>
      <p:sp>
        <p:nvSpPr>
          <p:cNvPr id="6" name="Oval 5"/>
          <p:cNvSpPr/>
          <p:nvPr/>
        </p:nvSpPr>
        <p:spPr>
          <a:xfrm>
            <a:off x="1676400" y="2590800"/>
            <a:ext cx="5812465" cy="762000"/>
          </a:xfrm>
          <a:prstGeom prst="ellipse">
            <a:avLst/>
          </a:prstGeom>
          <a:solidFill>
            <a:schemeClr val="tx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Biome</a:t>
            </a:r>
            <a:endParaRPr lang="en-US" sz="4000" dirty="0"/>
          </a:p>
        </p:txBody>
      </p:sp>
      <p:sp>
        <p:nvSpPr>
          <p:cNvPr id="7" name="Oval 6"/>
          <p:cNvSpPr/>
          <p:nvPr/>
        </p:nvSpPr>
        <p:spPr>
          <a:xfrm>
            <a:off x="2057400" y="3429000"/>
            <a:ext cx="5103628" cy="762000"/>
          </a:xfrm>
          <a:prstGeom prst="ellipse">
            <a:avLst/>
          </a:prstGeom>
          <a:solidFill>
            <a:schemeClr val="tx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Ecosystem</a:t>
            </a:r>
            <a:endParaRPr lang="en-US" sz="3600" dirty="0"/>
          </a:p>
        </p:txBody>
      </p:sp>
      <p:sp>
        <p:nvSpPr>
          <p:cNvPr id="8" name="Oval 7"/>
          <p:cNvSpPr/>
          <p:nvPr/>
        </p:nvSpPr>
        <p:spPr>
          <a:xfrm>
            <a:off x="2362200" y="4343400"/>
            <a:ext cx="4536558" cy="685800"/>
          </a:xfrm>
          <a:prstGeom prst="ellipse">
            <a:avLst/>
          </a:prstGeom>
          <a:solidFill>
            <a:schemeClr val="tx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Community</a:t>
            </a:r>
            <a:endParaRPr lang="en-US" sz="3200" dirty="0"/>
          </a:p>
        </p:txBody>
      </p:sp>
      <p:sp>
        <p:nvSpPr>
          <p:cNvPr id="9" name="Oval 8"/>
          <p:cNvSpPr/>
          <p:nvPr/>
        </p:nvSpPr>
        <p:spPr>
          <a:xfrm>
            <a:off x="2743200" y="5105400"/>
            <a:ext cx="3827721" cy="685800"/>
          </a:xfrm>
          <a:prstGeom prst="ellipse">
            <a:avLst/>
          </a:prstGeom>
          <a:solidFill>
            <a:schemeClr val="tx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 Population</a:t>
            </a:r>
            <a:endParaRPr lang="en-US" sz="3600" dirty="0"/>
          </a:p>
        </p:txBody>
      </p:sp>
      <p:sp>
        <p:nvSpPr>
          <p:cNvPr id="10" name="Oval 9"/>
          <p:cNvSpPr/>
          <p:nvPr/>
        </p:nvSpPr>
        <p:spPr>
          <a:xfrm>
            <a:off x="3124200" y="5867400"/>
            <a:ext cx="3048000" cy="685800"/>
          </a:xfrm>
          <a:prstGeom prst="ellipse">
            <a:avLst/>
          </a:prstGeom>
          <a:solidFill>
            <a:schemeClr val="tx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Organism</a:t>
            </a:r>
            <a:endParaRPr lang="en-US" sz="3200" dirty="0"/>
          </a:p>
        </p:txBody>
      </p:sp>
      <p:sp>
        <p:nvSpPr>
          <p:cNvPr id="13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Levels of Organization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8763000" cy="2971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3400" b="1" dirty="0" smtClean="0">
                <a:solidFill>
                  <a:schemeClr val="bg1"/>
                </a:solidFill>
                <a:latin typeface="Comic Sans MS" pitchFamily="66" charset="0"/>
              </a:rPr>
              <a:t>Any unicellular or </a:t>
            </a:r>
            <a:r>
              <a:rPr lang="en-US" sz="3400" b="1" dirty="0" err="1" smtClean="0">
                <a:solidFill>
                  <a:schemeClr val="bg1"/>
                </a:solidFill>
                <a:latin typeface="Comic Sans MS" pitchFamily="66" charset="0"/>
              </a:rPr>
              <a:t>multicellular</a:t>
            </a:r>
            <a:r>
              <a:rPr lang="en-US" sz="3400" b="1" dirty="0" smtClean="0">
                <a:solidFill>
                  <a:schemeClr val="bg1"/>
                </a:solidFill>
                <a:latin typeface="Comic Sans MS" pitchFamily="66" charset="0"/>
              </a:rPr>
              <a:t> form exhibiting all of the characteristics of life, an individual.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sz="3400" b="1" dirty="0" smtClean="0">
                <a:solidFill>
                  <a:schemeClr val="bg1"/>
                </a:solidFill>
                <a:latin typeface="Comic Sans MS" pitchFamily="66" charset="0"/>
              </a:rPr>
              <a:t>The lowest level of organization in ecology</a:t>
            </a:r>
            <a:endParaRPr lang="en-US" sz="3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Organism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 descr="100006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114800"/>
            <a:ext cx="2830909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10615219_red_ma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411480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sh-green-eco-leaves-backgrounds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6019800" cy="4953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3400" b="1" dirty="0" smtClean="0">
                <a:solidFill>
                  <a:schemeClr val="bg1"/>
                </a:solidFill>
                <a:latin typeface="Comic Sans MS" pitchFamily="66" charset="0"/>
              </a:rPr>
              <a:t>A group of organisms of one species living in the same place at the same time that interbreed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sz="3400" b="1" dirty="0" smtClean="0">
                <a:solidFill>
                  <a:schemeClr val="bg1"/>
                </a:solidFill>
                <a:latin typeface="Comic Sans MS" pitchFamily="66" charset="0"/>
              </a:rPr>
              <a:t>Produce fertile offspring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sz="3400" b="1" dirty="0" smtClean="0">
                <a:solidFill>
                  <a:schemeClr val="bg1"/>
                </a:solidFill>
                <a:latin typeface="Comic Sans MS" pitchFamily="66" charset="0"/>
              </a:rPr>
              <a:t>Compete with each other for resources (food, mates, shelter, etc.)</a:t>
            </a:r>
            <a:endParaRPr lang="en-US" sz="3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Population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0" name="Picture 2" descr="Kleinscamp135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828800"/>
            <a:ext cx="2597727" cy="2057400"/>
          </a:xfrm>
          <a:prstGeom prst="rect">
            <a:avLst/>
          </a:prstGeom>
          <a:noFill/>
        </p:spPr>
      </p:pic>
      <p:pic>
        <p:nvPicPr>
          <p:cNvPr id="7172" name="Picture 4" descr="http://www.africadreamsafaris.com/blog/wp-content/uploads/2009/11/sametu-lion-pride-november-16th_0000_layer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4114800"/>
            <a:ext cx="2628900" cy="1752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276</Words>
  <Application>Microsoft Office PowerPoint</Application>
  <PresentationFormat>On-screen Show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Environment</vt:lpstr>
      <vt:lpstr>Abiotic and Biotic Factors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Holbrook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dzahm</dc:creator>
  <cp:lastModifiedBy>dzahm</cp:lastModifiedBy>
  <cp:revision>34</cp:revision>
  <dcterms:created xsi:type="dcterms:W3CDTF">2013-11-20T19:42:10Z</dcterms:created>
  <dcterms:modified xsi:type="dcterms:W3CDTF">2013-12-10T15:46:00Z</dcterms:modified>
</cp:coreProperties>
</file>